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0"/>
  </p:notesMasterIdLst>
  <p:sldIdLst>
    <p:sldId id="314" r:id="rId6"/>
    <p:sldId id="328" r:id="rId7"/>
    <p:sldId id="330" r:id="rId8"/>
    <p:sldId id="329" r:id="rId9"/>
    <p:sldId id="327" r:id="rId10"/>
    <p:sldId id="316" r:id="rId11"/>
    <p:sldId id="326" r:id="rId12"/>
    <p:sldId id="325" r:id="rId13"/>
    <p:sldId id="324" r:id="rId14"/>
    <p:sldId id="323" r:id="rId15"/>
    <p:sldId id="334" r:id="rId16"/>
    <p:sldId id="335" r:id="rId17"/>
    <p:sldId id="337" r:id="rId18"/>
    <p:sldId id="336" r:id="rId19"/>
    <p:sldId id="322" r:id="rId20"/>
    <p:sldId id="333" r:id="rId21"/>
    <p:sldId id="332" r:id="rId22"/>
    <p:sldId id="318" r:id="rId23"/>
    <p:sldId id="331" r:id="rId24"/>
    <p:sldId id="309" r:id="rId25"/>
    <p:sldId id="317" r:id="rId26"/>
    <p:sldId id="319" r:id="rId27"/>
    <p:sldId id="320" r:id="rId28"/>
    <p:sldId id="321" r:id="rId29"/>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860" y="-240"/>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02/11/2016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a:t>November 2016</a:t>
            </a:r>
            <a:endParaRPr lang="en-GB" dirty="0" smtClean="0"/>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a:t>
            </a:r>
            <a:r>
              <a:rPr lang="en-GB" sz="2400" dirty="0" smtClean="0"/>
              <a:t>output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2.9  </a:t>
            </a:r>
            <a:r>
              <a:rPr lang="en-GB" dirty="0"/>
              <a:t>The current account deficit widened slightly in Q2</a:t>
            </a:r>
          </a:p>
          <a:p>
            <a:pPr lvl="2"/>
            <a:r>
              <a:rPr lang="en-GB" dirty="0"/>
              <a:t>UK current </a:t>
            </a:r>
            <a:r>
              <a:rPr lang="en-GB" dirty="0" smtClean="0"/>
              <a:t>account</a:t>
            </a:r>
            <a:endParaRPr lang="en-GB" dirty="0"/>
          </a:p>
        </p:txBody>
      </p:sp>
      <p:pic>
        <p:nvPicPr>
          <p:cNvPr id="9218" name="Picture 2" descr="Q:\Current publications\IR November 2016\Section 2\PNGs\Chart 2.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3299"/>
            <a:ext cx="5357785" cy="5002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17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960000"/>
                </a:solidFill>
                <a:latin typeface="Arial" pitchFamily="34" charset="0"/>
                <a:cs typeface="Arial" pitchFamily="34" charset="0"/>
              </a:rPr>
              <a:t>Defined-benefit pension fund deficits and the </a:t>
            </a:r>
            <a:r>
              <a:rPr lang="en-US" sz="2400" b="1" dirty="0" smtClean="0">
                <a:solidFill>
                  <a:srgbClr val="960000"/>
                </a:solidFill>
                <a:latin typeface="Arial" pitchFamily="34" charset="0"/>
                <a:cs typeface="Arial" pitchFamily="34" charset="0"/>
              </a:rPr>
              <a:t/>
            </a:r>
            <a:br>
              <a:rPr lang="en-US" sz="2400" b="1" dirty="0" smtClean="0">
                <a:solidFill>
                  <a:srgbClr val="960000"/>
                </a:solidFill>
                <a:latin typeface="Arial" pitchFamily="34" charset="0"/>
                <a:cs typeface="Arial" pitchFamily="34" charset="0"/>
              </a:rPr>
            </a:br>
            <a:r>
              <a:rPr lang="en-US" sz="2400" b="1" dirty="0" smtClean="0">
                <a:solidFill>
                  <a:srgbClr val="960000"/>
                </a:solidFill>
                <a:latin typeface="Arial" pitchFamily="34" charset="0"/>
                <a:cs typeface="Arial" pitchFamily="34" charset="0"/>
              </a:rPr>
              <a:t>real </a:t>
            </a:r>
            <a:r>
              <a:rPr lang="en-US" sz="2400" b="1" dirty="0">
                <a:solidFill>
                  <a:srgbClr val="960000"/>
                </a:solidFill>
                <a:latin typeface="Arial" pitchFamily="34" charset="0"/>
                <a:cs typeface="Arial" pitchFamily="34" charset="0"/>
              </a:rPr>
              <a:t>economy</a:t>
            </a:r>
          </a:p>
        </p:txBody>
      </p:sp>
    </p:spTree>
    <p:extLst>
      <p:ext uri="{BB962C8B-B14F-4D97-AF65-F5344CB8AC3E}">
        <p14:creationId xmlns:p14="http://schemas.microsoft.com/office/powerpoint/2010/main" val="5820881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Defined-benefit pension fund deficits have widened as long-term yields have fallen</a:t>
            </a:r>
          </a:p>
          <a:p>
            <a:pPr lvl="2"/>
            <a:r>
              <a:rPr lang="en-GB" dirty="0"/>
              <a:t>Fifteen-year government bond yield and the balance on UK defined-benefit pension funds as a proportion of total </a:t>
            </a:r>
            <a:r>
              <a:rPr lang="en-GB" dirty="0" smtClean="0"/>
              <a:t>assets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Bloomberg, Pension Protection Fund and Bank calculations.</a:t>
            </a:r>
          </a:p>
          <a:p>
            <a:r>
              <a:rPr lang="en-GB" dirty="0"/>
              <a:t> </a:t>
            </a:r>
          </a:p>
          <a:p>
            <a:r>
              <a:rPr lang="en-GB" dirty="0"/>
              <a:t>(a)	Monthly average of daily data.  Zero-coupon spot rate derived from government bond prices.  Data for October are the average of data for 3 October to 26 October.</a:t>
            </a:r>
          </a:p>
          <a:p>
            <a:r>
              <a:rPr lang="en-GB" dirty="0"/>
              <a:t>(b)	Calculated as the aggregate value of pension schemes’ total assets less the value of their liabilities, divided by the total value of assets.  Calculated on a S179 basis, which is the theoretical cost that would have to be paid to a private insurance company to take on the level of protection provided by the Pension Protection Fund.  As the Fund does not provide protection for the full liability, this number may be somewhat smaller than a measure (the technical provisions measure) calculated for each scheme by trustees and considered by The Pensions Regulator every three years.  Data are up to September 2016.  </a:t>
            </a:r>
          </a:p>
        </p:txBody>
      </p:sp>
      <p:pic>
        <p:nvPicPr>
          <p:cNvPr id="10242" name="Picture 2" descr="Q:\Current publications\IR November 2016\Section 2\PNGs\Chart A Pension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5740" y="1787777"/>
            <a:ext cx="4979247" cy="3927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54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B  </a:t>
            </a:r>
            <a:r>
              <a:rPr lang="en-GB" dirty="0"/>
              <a:t>Equity prices for firms with large pension deficits do not appear to have fallen relative to other companies</a:t>
            </a:r>
          </a:p>
          <a:p>
            <a:pPr lvl="2"/>
            <a:r>
              <a:rPr lang="en-GB" dirty="0"/>
              <a:t>Equity prices:  FTSE All-Share and companies with pension deficits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Thomson Reuters </a:t>
            </a:r>
            <a:r>
              <a:rPr lang="en-GB" dirty="0" err="1"/>
              <a:t>Datastream</a:t>
            </a:r>
            <a:r>
              <a:rPr lang="en-GB" dirty="0"/>
              <a:t>, </a:t>
            </a:r>
            <a:r>
              <a:rPr lang="en-GB" dirty="0" err="1"/>
              <a:t>Worldscope</a:t>
            </a:r>
            <a:r>
              <a:rPr lang="en-GB" dirty="0"/>
              <a:t> and Bank calculations.</a:t>
            </a:r>
          </a:p>
          <a:p>
            <a:r>
              <a:rPr lang="en-GB" dirty="0"/>
              <a:t> </a:t>
            </a:r>
          </a:p>
          <a:p>
            <a:r>
              <a:rPr lang="en-GB" dirty="0"/>
              <a:t>(a)	Pension deficits for 2015 used to group companies</a:t>
            </a:r>
            <a:r>
              <a:rPr lang="en-GB" dirty="0" smtClean="0"/>
              <a:t>.</a:t>
            </a:r>
            <a:endParaRPr lang="en-GB" dirty="0"/>
          </a:p>
        </p:txBody>
      </p:sp>
      <p:pic>
        <p:nvPicPr>
          <p:cNvPr id="11266" name="Picture 2" descr="Q:\Current publications\IR November 2016\Section 2\PNGs\Chart B Pension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627247"/>
            <a:ext cx="5478486"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967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8292608" cy="882143"/>
          </a:xfrm>
        </p:spPr>
        <p:txBody>
          <a:bodyPr/>
          <a:lstStyle/>
          <a:p>
            <a:pPr lvl="1"/>
            <a:r>
              <a:rPr lang="en-GB" b="1" dirty="0"/>
              <a:t>Chart C  </a:t>
            </a:r>
            <a:r>
              <a:rPr lang="en-GB" dirty="0"/>
              <a:t>A survey by the Bank’s Agents suggests that defined-benefit pension fund deficits are not a key influence on aggregate investment at present</a:t>
            </a:r>
          </a:p>
          <a:p>
            <a:pPr lvl="2"/>
            <a:r>
              <a:rPr lang="en-GB" dirty="0"/>
              <a:t>Agents’ survey:  factors influencing firms’ investment decisions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a:t>
            </a:r>
            <a:r>
              <a:rPr lang="en-GB" dirty="0"/>
              <a:t>a)	Factors influencing investment decisions over the next twelve months compared with the previous twelve months.  The balances show the proportion of companies indicating whether each factor is pushing down, boosting or has no impact on capital expenditure decisions over the next twelve months.  Respondents could select more than one option.  Responses are weighted by employment and sectors are weighted by turnover.  More detail on the survey can be found in the forthcoming </a:t>
            </a:r>
            <a:r>
              <a:rPr lang="en-GB" i="1" dirty="0"/>
              <a:t>Agents’ summary of business conditions</a:t>
            </a:r>
            <a:r>
              <a:rPr lang="en-GB" dirty="0"/>
              <a:t> published on </a:t>
            </a:r>
            <a:r>
              <a:rPr lang="en-GB" dirty="0" smtClean="0"/>
              <a:t/>
            </a:r>
            <a:br>
              <a:rPr lang="en-GB" dirty="0" smtClean="0"/>
            </a:br>
            <a:r>
              <a:rPr lang="en-GB" dirty="0" smtClean="0"/>
              <a:t>9 </a:t>
            </a:r>
            <a:r>
              <a:rPr lang="en-GB" dirty="0"/>
              <a:t>November.</a:t>
            </a:r>
          </a:p>
        </p:txBody>
      </p:sp>
      <p:pic>
        <p:nvPicPr>
          <p:cNvPr id="12290" name="Picture 2" descr="Q:\Current publications\IR November 2016\Section 2\PNGs\Chart C Pension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3363" y="1965325"/>
            <a:ext cx="6137275" cy="3901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23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960000"/>
                </a:solidFill>
                <a:latin typeface="Arial" pitchFamily="34" charset="0"/>
                <a:cs typeface="Arial" pitchFamily="34" charset="0"/>
              </a:rPr>
              <a:t>The housing market and household spending</a:t>
            </a:r>
          </a:p>
        </p:txBody>
      </p:sp>
    </p:spTree>
    <p:extLst>
      <p:ext uri="{BB962C8B-B14F-4D97-AF65-F5344CB8AC3E}">
        <p14:creationId xmlns:p14="http://schemas.microsoft.com/office/powerpoint/2010/main" val="16796483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Changes in house prices appear to have had a small effect on consumption through the collateral channel</a:t>
            </a:r>
          </a:p>
          <a:p>
            <a:pPr lvl="2"/>
            <a:r>
              <a:rPr lang="en-GB" dirty="0"/>
              <a:t>Estimates of the contribution to consumption through the collateral </a:t>
            </a:r>
            <a:r>
              <a:rPr lang="en-GB" dirty="0" smtClean="0"/>
              <a:t>channel</a:t>
            </a:r>
            <a:endParaRPr lang="en-GB" dirty="0"/>
          </a:p>
        </p:txBody>
      </p:sp>
      <p:sp>
        <p:nvSpPr>
          <p:cNvPr id="5" name="Text Placeholder 4"/>
          <p:cNvSpPr>
            <a:spLocks noGrp="1"/>
          </p:cNvSpPr>
          <p:nvPr>
            <p:ph type="body" sz="quarter" idx="16"/>
          </p:nvPr>
        </p:nvSpPr>
        <p:spPr>
          <a:xfrm>
            <a:off x="292099" y="5810250"/>
            <a:ext cx="8763124" cy="1047751"/>
          </a:xfrm>
        </p:spPr>
        <p:txBody>
          <a:bodyPr/>
          <a:lstStyle/>
          <a:p>
            <a:r>
              <a:rPr lang="en-GB" dirty="0" smtClean="0"/>
              <a:t>Sources</a:t>
            </a:r>
            <a:r>
              <a:rPr lang="en-GB" dirty="0"/>
              <a:t>:  British Household Panel Survey, ONS Living Costs and Food Survey, ONS and Bank calculations.</a:t>
            </a:r>
          </a:p>
          <a:p>
            <a:r>
              <a:rPr lang="en-GB" dirty="0"/>
              <a:t> </a:t>
            </a:r>
          </a:p>
          <a:p>
            <a:r>
              <a:rPr lang="en-GB" dirty="0"/>
              <a:t>(a)	Based on data on further mortgage advances and a staff estimate that around half of housing equity withdrawals are for consumption, while the other half are used for home improvements, which would be expected to add to the value of the property.</a:t>
            </a:r>
          </a:p>
          <a:p>
            <a:r>
              <a:rPr lang="en-GB" dirty="0"/>
              <a:t>(b)	Calculated using staff estimates of the marginal propensity to consume out of an increase in house prices.</a:t>
            </a:r>
          </a:p>
        </p:txBody>
      </p:sp>
      <p:pic>
        <p:nvPicPr>
          <p:cNvPr id="13314" name="Picture 2" descr="Q:\Current publications\IR November 2016\Section 2\PNGs\Chart A HOUS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84564"/>
            <a:ext cx="5485192"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8176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960000"/>
                </a:solidFill>
                <a:latin typeface="Arial" pitchFamily="34" charset="0"/>
                <a:cs typeface="Arial" pitchFamily="34" charset="0"/>
              </a:rPr>
              <a:t>Net trade and the exchange </a:t>
            </a:r>
            <a:r>
              <a:rPr lang="en-US" sz="2400" b="1" dirty="0" smtClean="0">
                <a:solidFill>
                  <a:srgbClr val="960000"/>
                </a:solidFill>
                <a:latin typeface="Arial" pitchFamily="34" charset="0"/>
                <a:cs typeface="Arial" pitchFamily="34" charset="0"/>
              </a:rPr>
              <a:t>rate</a:t>
            </a:r>
            <a:endParaRPr lang="en-US"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34535987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Export and import prices increased similarly following past depreciations </a:t>
            </a:r>
          </a:p>
          <a:p>
            <a:pPr lvl="2"/>
            <a:r>
              <a:rPr lang="en-GB" dirty="0"/>
              <a:t>Sterling exchange rate and measures of trade </a:t>
            </a:r>
            <a:r>
              <a:rPr lang="en-GB" dirty="0" smtClean="0"/>
              <a:t>prices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Bank of England, CEIC, Eurostat, ONS, Thomson Reuters </a:t>
            </a:r>
            <a:r>
              <a:rPr lang="en-GB" dirty="0" err="1"/>
              <a:t>Datastream</a:t>
            </a:r>
            <a:r>
              <a:rPr lang="en-GB" dirty="0"/>
              <a:t> and Bank calculations.</a:t>
            </a:r>
          </a:p>
          <a:p>
            <a:r>
              <a:rPr lang="en-GB" dirty="0"/>
              <a:t> </a:t>
            </a:r>
          </a:p>
          <a:p>
            <a:r>
              <a:rPr lang="en-GB" dirty="0"/>
              <a:t>(a)	UK import prices, excluding the impact of MTIC fraud.  The diamond shows Bank staff’s projection for 2016 Q3.</a:t>
            </a:r>
          </a:p>
          <a:p>
            <a:r>
              <a:rPr lang="en-GB" dirty="0"/>
              <a:t>(b)	UK sterling export prices, excluding the impact of MTIC fraud.  The diamond shows Bank staff’s projection for 2016 Q3.</a:t>
            </a:r>
          </a:p>
          <a:p>
            <a:r>
              <a:rPr lang="en-GB" dirty="0"/>
              <a:t>(c)	UK sterling export prices, excluding the impact of MTIC fraud, divided by the ratio of domestic currency export prices of goods and services of 51 countries, weighted together according to their shares in UK imports, to the sterling effective exchange rate.  The sample excludes major oil exporters.  The diamond shows Bank staff’s projection for 2016 Q3.</a:t>
            </a:r>
          </a:p>
          <a:p>
            <a:r>
              <a:rPr lang="en-GB" dirty="0"/>
              <a:t>(d)	Quarterly average of daily data.  2016 Q4 data point is the average from 3 October to 26 October</a:t>
            </a:r>
            <a:r>
              <a:rPr lang="en-GB" dirty="0" smtClean="0"/>
              <a:t>.</a:t>
            </a:r>
            <a:endParaRPr lang="en-GB" dirty="0"/>
          </a:p>
        </p:txBody>
      </p:sp>
      <p:pic>
        <p:nvPicPr>
          <p:cNvPr id="14338" name="Picture 2" descr="Q:\Current publications\IR November 2016\Section 2\PNGs\Chart A TRADE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520076"/>
            <a:ext cx="5107897" cy="4107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494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B  </a:t>
            </a:r>
            <a:r>
              <a:rPr lang="en-GB" dirty="0"/>
              <a:t>The </a:t>
            </a:r>
            <a:r>
              <a:rPr lang="en-GB" dirty="0" smtClean="0"/>
              <a:t>United Kingdom has run a trade surplus </a:t>
            </a:r>
            <a:r>
              <a:rPr lang="en-GB" dirty="0"/>
              <a:t>in </a:t>
            </a:r>
            <a:r>
              <a:rPr lang="en-GB" dirty="0" smtClean="0"/>
              <a:t>services</a:t>
            </a:r>
            <a:endParaRPr lang="en-GB" dirty="0"/>
          </a:p>
          <a:p>
            <a:pPr lvl="2"/>
            <a:r>
              <a:rPr lang="en-GB" dirty="0"/>
              <a:t>Trade balances by sector</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At market prices.  Excluding the estimated impact of MTIC fraud.</a:t>
            </a:r>
          </a:p>
          <a:p>
            <a:r>
              <a:rPr lang="en-GB" dirty="0"/>
              <a:t>(b)	Includes monetary financial institutions, insurance companies, pension providers and other financial institutions</a:t>
            </a:r>
            <a:r>
              <a:rPr lang="en-GB" dirty="0" smtClean="0"/>
              <a:t>.</a:t>
            </a:r>
            <a:endParaRPr lang="en-GB" dirty="0"/>
          </a:p>
        </p:txBody>
      </p:sp>
      <p:pic>
        <p:nvPicPr>
          <p:cNvPr id="15362" name="Picture 2" descr="Q:\Current publications\IR November 2016\Section 2\PNGs\Chart B TRADE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4" y="1458082"/>
            <a:ext cx="5036876" cy="4575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43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2.1  </a:t>
            </a:r>
            <a:r>
              <a:rPr lang="en-GB" dirty="0"/>
              <a:t>GDP growth is projected to slow slightly further in Q4</a:t>
            </a:r>
          </a:p>
          <a:p>
            <a:pPr lvl="2"/>
            <a:r>
              <a:rPr lang="en-GB" dirty="0"/>
              <a:t>Output growth and Bank staff’s near-term projection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smtClean="0"/>
              <a:t>Sources</a:t>
            </a:r>
            <a:r>
              <a:rPr lang="en-GB" dirty="0"/>
              <a:t>:  ONS and Bank calculations.</a:t>
            </a:r>
          </a:p>
          <a:p>
            <a:r>
              <a:rPr lang="en-GB" dirty="0"/>
              <a:t> </a:t>
            </a:r>
          </a:p>
          <a:p>
            <a:r>
              <a:rPr lang="en-GB" dirty="0"/>
              <a:t>(a)	Chained-volume measures.  GDP is at market prices. </a:t>
            </a:r>
          </a:p>
          <a:p>
            <a:r>
              <a:rPr lang="en-GB" dirty="0"/>
              <a:t>(b)	The latest </a:t>
            </a:r>
            <a:r>
              <a:rPr lang="en-GB" dirty="0" err="1"/>
              <a:t>backcast</a:t>
            </a:r>
            <a:r>
              <a:rPr lang="en-GB" dirty="0"/>
              <a:t>, shown to the left of the vertical line, is a judgement about the path for GDP in the mature estimate of the data.  The observation for 2016 Q4, to the right of the vertical line, is consistent with the MPC’s central projection.</a:t>
            </a:r>
          </a:p>
          <a:p>
            <a:r>
              <a:rPr lang="en-GB" dirty="0"/>
              <a:t>(c)	The magenta diamond shows Bank staff’s central projection for the preliminary estimate of GDP growth in 2016 Q3 at the time of the August </a:t>
            </a:r>
            <a:r>
              <a:rPr lang="en-GB" i="1" dirty="0"/>
              <a:t>Report</a:t>
            </a:r>
            <a:r>
              <a:rPr lang="en-GB" dirty="0"/>
              <a:t>, which was consistent with growth of 0.1% in the mature estimate as shown in Chart 2.13 of the August </a:t>
            </a:r>
            <a:r>
              <a:rPr lang="en-GB" i="1" dirty="0"/>
              <a:t>Report</a:t>
            </a:r>
            <a:r>
              <a:rPr lang="en-GB" dirty="0"/>
              <a:t>.  The green diamond shows the current staff projection for the preliminary estimate of GDP growth in 2016 Q4.  The bands on either side of the diamonds show uncertainty around those projections based on one root mean squared error of past Bank staff forecasts for quarterly GDP growth made since 2004.</a:t>
            </a:r>
          </a:p>
        </p:txBody>
      </p:sp>
      <p:pic>
        <p:nvPicPr>
          <p:cNvPr id="1026" name="Picture 2" descr="Q:\Current publications\IR November 2016\Section 2\PNGs\Chart 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6689"/>
            <a:ext cx="5257512" cy="4248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31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Table 2.A  </a:t>
            </a:r>
            <a:r>
              <a:rPr lang="en-US" dirty="0">
                <a:solidFill>
                  <a:schemeClr val="tx1"/>
                </a:solidFill>
              </a:rPr>
              <a:t>Monitoring the MPC’s key </a:t>
            </a:r>
            <a:r>
              <a:rPr lang="en-US" dirty="0" err="1" smtClean="0">
                <a:solidFill>
                  <a:schemeClr val="tx1"/>
                </a:solidFill>
              </a:rPr>
              <a:t>judgements</a:t>
            </a:r>
            <a:endParaRPr lang="en-US" dirty="0">
              <a:solidFill>
                <a:schemeClr val="tx1"/>
              </a:solidFill>
            </a:endParaRPr>
          </a:p>
        </p:txBody>
      </p:sp>
      <p:pic>
        <p:nvPicPr>
          <p:cNvPr id="16386" name="Picture 2" descr="Q:\Current publications\IR November 2016\Section 2\PNGs\Table 2.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2157" y="749715"/>
            <a:ext cx="7279688" cy="5911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6112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Table 2.B  </a:t>
            </a:r>
            <a:r>
              <a:rPr lang="en-US" dirty="0"/>
              <a:t>Household consumption growth picked up, while net trade fell in Q2</a:t>
            </a:r>
          </a:p>
          <a:p>
            <a:pPr lvl="2"/>
            <a:r>
              <a:rPr lang="en-US" dirty="0"/>
              <a:t>Expenditure components of demand</a:t>
            </a:r>
            <a:r>
              <a:rPr lang="en-US" baseline="30000" dirty="0"/>
              <a:t>(a</a:t>
            </a:r>
            <a:r>
              <a:rPr lang="en-US" baseline="30000" dirty="0" smtClean="0"/>
              <a:t>)</a:t>
            </a:r>
            <a:endParaRPr lang="en-US" baseline="30000" dirty="0"/>
          </a:p>
        </p:txBody>
      </p:sp>
      <p:sp>
        <p:nvSpPr>
          <p:cNvPr id="5" name="Text Placeholder 4"/>
          <p:cNvSpPr>
            <a:spLocks noGrp="1"/>
          </p:cNvSpPr>
          <p:nvPr>
            <p:ph type="body" sz="quarter" idx="16"/>
          </p:nvPr>
        </p:nvSpPr>
        <p:spPr/>
        <p:txBody>
          <a:bodyPr/>
          <a:lstStyle/>
          <a:p>
            <a:r>
              <a:rPr lang="en-US" dirty="0" smtClean="0"/>
              <a:t>(</a:t>
            </a:r>
            <a:r>
              <a:rPr lang="en-US" dirty="0"/>
              <a:t>a)	Chained-volume measures unless otherwise stated.</a:t>
            </a:r>
          </a:p>
          <a:p>
            <a:r>
              <a:rPr lang="en-US" dirty="0"/>
              <a:t>(b)	Includes non-profit institutions serving households.</a:t>
            </a:r>
          </a:p>
          <a:p>
            <a:r>
              <a:rPr lang="en-US" dirty="0"/>
              <a:t>(c)	Investment data adjust for the transfer of nuclear reactors from the public corporation sector to central government in 2005 Q2.</a:t>
            </a:r>
          </a:p>
          <a:p>
            <a:r>
              <a:rPr lang="en-US" dirty="0"/>
              <a:t>(d)	Excludes the alignment adjustment.</a:t>
            </a:r>
          </a:p>
          <a:p>
            <a:r>
              <a:rPr lang="en-US" dirty="0"/>
              <a:t>(e)	Percentage point contributions to quarterly growth of real GDP.</a:t>
            </a:r>
          </a:p>
          <a:p>
            <a:r>
              <a:rPr lang="en-US" dirty="0"/>
              <a:t>(f)	Includes acquisitions less disposals of valuables.</a:t>
            </a:r>
          </a:p>
          <a:p>
            <a:r>
              <a:rPr lang="en-US" dirty="0"/>
              <a:t>(g)	Excluding the impact of missing trader intra-community (MTIC) fraud.</a:t>
            </a:r>
            <a:endParaRPr lang="en-GB" dirty="0"/>
          </a:p>
        </p:txBody>
      </p:sp>
      <p:pic>
        <p:nvPicPr>
          <p:cNvPr id="17410" name="Picture 2" descr="Q:\Current publications\IR November 2016\Section 2\PNGs\Table 2.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5366" y="1371600"/>
            <a:ext cx="4253269" cy="4342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191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2.C  </a:t>
            </a:r>
            <a:r>
              <a:rPr lang="en-GB" dirty="0"/>
              <a:t>Net finance raised by companies in Q3 was lower than in Q2</a:t>
            </a:r>
          </a:p>
          <a:p>
            <a:pPr lvl="2"/>
            <a:r>
              <a:rPr lang="en-GB" dirty="0"/>
              <a:t>Net external finance raised by private non-financial corporations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a:t>
            </a:r>
            <a:r>
              <a:rPr lang="en-GB" dirty="0"/>
              <a:t>a)	Includes sterling and foreign currency funds from UK monetary financial institutions and capital markets.</a:t>
            </a:r>
          </a:p>
          <a:p>
            <a:r>
              <a:rPr lang="en-GB" dirty="0"/>
              <a:t>(b)	Non seasonally adjusted.</a:t>
            </a:r>
          </a:p>
          <a:p>
            <a:r>
              <a:rPr lang="en-GB" dirty="0"/>
              <a:t>(c)	Includes stand-alone and programme bonds.</a:t>
            </a:r>
          </a:p>
          <a:p>
            <a:r>
              <a:rPr lang="en-GB" dirty="0"/>
              <a:t>(d)	As component series are not all seasonally adjusted, the total may not equal the sum of its components</a:t>
            </a:r>
            <a:r>
              <a:rPr lang="en-GB" dirty="0" smtClean="0"/>
              <a:t>.</a:t>
            </a:r>
            <a:endParaRPr lang="en-GB" dirty="0"/>
          </a:p>
        </p:txBody>
      </p:sp>
      <p:pic>
        <p:nvPicPr>
          <p:cNvPr id="18434" name="Picture 2" descr="Q:\Current publications\IR November 2016\Section 2\PNGs\Table 2.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031" y="1593157"/>
            <a:ext cx="8135938" cy="3257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547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Table 2.D  </a:t>
            </a:r>
            <a:r>
              <a:rPr lang="en-US" dirty="0"/>
              <a:t>Real income growth has supported consumption growth</a:t>
            </a:r>
          </a:p>
          <a:p>
            <a:pPr lvl="2"/>
            <a:r>
              <a:rPr lang="en-US" dirty="0"/>
              <a:t>Household income, consumption and </a:t>
            </a:r>
            <a:r>
              <a:rPr lang="en-US" dirty="0" smtClean="0"/>
              <a:t>saving</a:t>
            </a:r>
            <a:endParaRPr lang="en-US" dirty="0"/>
          </a:p>
        </p:txBody>
      </p:sp>
      <p:sp>
        <p:nvSpPr>
          <p:cNvPr id="5" name="Text Placeholder 4"/>
          <p:cNvSpPr>
            <a:spLocks noGrp="1"/>
          </p:cNvSpPr>
          <p:nvPr>
            <p:ph type="body" sz="quarter" idx="16"/>
          </p:nvPr>
        </p:nvSpPr>
        <p:spPr/>
        <p:txBody>
          <a:bodyPr/>
          <a:lstStyle/>
          <a:p>
            <a:r>
              <a:rPr lang="en-US" dirty="0" smtClean="0"/>
              <a:t>(</a:t>
            </a:r>
            <a:r>
              <a:rPr lang="en-US" dirty="0"/>
              <a:t>a)	Total available household resources divided by the consumer expenditure deflator.</a:t>
            </a:r>
          </a:p>
          <a:p>
            <a:r>
              <a:rPr lang="en-US" dirty="0"/>
              <a:t>(b)	Wages and salaries plus mixed income less taxes plus net transfers, divided by the consumer expenditure deflator.</a:t>
            </a:r>
          </a:p>
          <a:p>
            <a:r>
              <a:rPr lang="en-US" dirty="0"/>
              <a:t>(c)	Chained-volume measure.  Includes non-profit institutions serving households.</a:t>
            </a:r>
          </a:p>
          <a:p>
            <a:r>
              <a:rPr lang="en-US" dirty="0"/>
              <a:t>(d)	Percentage of household post-tax income.</a:t>
            </a:r>
          </a:p>
          <a:p>
            <a:r>
              <a:rPr lang="en-US" dirty="0"/>
              <a:t>(e)	Percentage of household post-tax income excluding flows into employment-related pension </a:t>
            </a:r>
            <a:r>
              <a:rPr lang="en-US" dirty="0" smtClean="0"/>
              <a:t>schemes.</a:t>
            </a:r>
            <a:endParaRPr lang="en-US" dirty="0"/>
          </a:p>
        </p:txBody>
      </p:sp>
      <p:pic>
        <p:nvPicPr>
          <p:cNvPr id="19459" name="Picture 3" descr="Q:\Current publications\IR November 2016\Section 2\PNGs\Table 2.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750" y="1558038"/>
            <a:ext cx="8154988" cy="4324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654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2.2  </a:t>
            </a:r>
            <a:r>
              <a:rPr lang="en-GB" dirty="0"/>
              <a:t>Output grew by 0.5% in Q3</a:t>
            </a:r>
          </a:p>
          <a:p>
            <a:pPr lvl="2"/>
            <a:r>
              <a:rPr lang="en-GB" dirty="0"/>
              <a:t>Contributions to average quarterly GVA growth by output sector</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Chained-volume measures at basic prices.  Contributions may not sum to the total due to rounding.  Service industries are defined as ‘consumer-focused’ if the share of their output that is directly consumed exceeds the share of output that is sold to other businesses to be used as intermediate inputs, while the reverse is true for ‘business-focused’ service sectors.  Calculated using the </a:t>
            </a:r>
            <a:r>
              <a:rPr lang="en-GB" i="1" dirty="0"/>
              <a:t>United Kingdom Input-Output Analytical Tables 2010</a:t>
            </a:r>
            <a:r>
              <a:rPr lang="en-GB" dirty="0"/>
              <a:t>.  Figures in parentheses are weights in nominal GDP in 2013.</a:t>
            </a:r>
          </a:p>
          <a:p>
            <a:r>
              <a:rPr lang="en-GB" dirty="0"/>
              <a:t>(b)	Other services includes:  public administration and defence;  health services and education.</a:t>
            </a:r>
          </a:p>
          <a:p>
            <a:r>
              <a:rPr lang="en-GB" dirty="0"/>
              <a:t>(c)	Other production includes:  utilities;  extraction and agriculture.</a:t>
            </a:r>
          </a:p>
        </p:txBody>
      </p:sp>
      <p:pic>
        <p:nvPicPr>
          <p:cNvPr id="2050" name="Picture 2" descr="Q:\Current publications\IR November 2016\Section 2\PNGs\Chart 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24493"/>
            <a:ext cx="4527277" cy="4521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47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2.3  </a:t>
            </a:r>
            <a:r>
              <a:rPr lang="en-GB" dirty="0" smtClean="0"/>
              <a:t>The </a:t>
            </a:r>
            <a:r>
              <a:rPr lang="en-GB" dirty="0" err="1" smtClean="0"/>
              <a:t>Markit</a:t>
            </a:r>
            <a:r>
              <a:rPr lang="en-GB" dirty="0" smtClean="0"/>
              <a:t>/CIPS indicator of expected </a:t>
            </a:r>
            <a:r>
              <a:rPr lang="en-GB" dirty="0"/>
              <a:t>output </a:t>
            </a:r>
            <a:r>
              <a:rPr lang="en-GB" dirty="0" smtClean="0"/>
              <a:t>has recovered from its July low</a:t>
            </a:r>
            <a:endParaRPr lang="en-GB" dirty="0"/>
          </a:p>
          <a:p>
            <a:pPr lvl="2"/>
            <a:r>
              <a:rPr lang="en-GB" dirty="0"/>
              <a:t>Survey indicators of expected output </a:t>
            </a:r>
            <a:r>
              <a:rPr lang="en-GB" dirty="0" smtClean="0"/>
              <a:t>growth</a:t>
            </a:r>
            <a:endParaRPr lang="en-GB" dirty="0"/>
          </a:p>
        </p:txBody>
      </p:sp>
      <p:sp>
        <p:nvSpPr>
          <p:cNvPr id="5" name="Text Placeholder 4"/>
          <p:cNvSpPr>
            <a:spLocks noGrp="1"/>
          </p:cNvSpPr>
          <p:nvPr>
            <p:ph type="body" sz="quarter" idx="16"/>
          </p:nvPr>
        </p:nvSpPr>
        <p:spPr>
          <a:xfrm>
            <a:off x="292101" y="5810250"/>
            <a:ext cx="8434650" cy="1047751"/>
          </a:xfrm>
        </p:spPr>
        <p:txBody>
          <a:bodyPr/>
          <a:lstStyle/>
          <a:p>
            <a:r>
              <a:rPr lang="en-GB" dirty="0" smtClean="0"/>
              <a:t>Sources</a:t>
            </a:r>
            <a:r>
              <a:rPr lang="en-GB" dirty="0"/>
              <a:t>:  BCC, CBI, IHS </a:t>
            </a:r>
            <a:r>
              <a:rPr lang="en-GB" dirty="0" err="1"/>
              <a:t>Markit</a:t>
            </a:r>
            <a:r>
              <a:rPr lang="en-GB" dirty="0"/>
              <a:t> and Bank calculations.</a:t>
            </a:r>
          </a:p>
          <a:p>
            <a:r>
              <a:rPr lang="en-GB" dirty="0"/>
              <a:t> </a:t>
            </a:r>
          </a:p>
          <a:p>
            <a:r>
              <a:rPr lang="en-GB" dirty="0"/>
              <a:t>(a)	Net percentage balance of respondents reporting that they expect output/business/sales to increase in the next three months for manufacturing and business/consumer/professional services, and next month for distributive trade sectors;  quarterly average of monthly data.  Weighted together using output shares.</a:t>
            </a:r>
          </a:p>
          <a:p>
            <a:r>
              <a:rPr lang="en-GB" dirty="0"/>
              <a:t>(b)	Monthly data to September 2016.  Net percentage balance of companies reporting that they expect business activity to rise over the next twelve months (services and construction) or that new orders have increased over the month (manufacturing).  Weighted together using output shares.</a:t>
            </a:r>
          </a:p>
          <a:p>
            <a:r>
              <a:rPr lang="en-GB" dirty="0"/>
              <a:t>(c)	Net percentage balance of respondents in the non-services and services sectors reporting that they expect turnover to increase in the next year, weighted together using output shares.  Data are non seasonally adjusted.</a:t>
            </a:r>
          </a:p>
        </p:txBody>
      </p:sp>
      <p:pic>
        <p:nvPicPr>
          <p:cNvPr id="3074" name="Picture 2" descr="Q:\Current publications\IR November 2016\Section 2\PNGs\Chart 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6" y="1353844"/>
            <a:ext cx="4956976" cy="4262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1067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54247" cy="882143"/>
          </a:xfrm>
        </p:spPr>
        <p:txBody>
          <a:bodyPr/>
          <a:lstStyle/>
          <a:p>
            <a:pPr lvl="1"/>
            <a:r>
              <a:rPr lang="en-GB" b="1" dirty="0"/>
              <a:t>Chart 2.4  </a:t>
            </a:r>
            <a:r>
              <a:rPr lang="en-GB" dirty="0"/>
              <a:t>Uncertainty has eased but remains above its long-run average level</a:t>
            </a:r>
          </a:p>
          <a:p>
            <a:pPr lvl="2"/>
            <a:r>
              <a:rPr lang="en-GB" dirty="0"/>
              <a:t>Range of uncertainty </a:t>
            </a:r>
            <a:r>
              <a:rPr lang="en-GB" dirty="0" smtClean="0"/>
              <a:t>measures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Bloomberg, CBI, Consensus Economics, Dow Jones Factiva, </a:t>
            </a:r>
            <a:r>
              <a:rPr lang="en-GB" dirty="0" err="1"/>
              <a:t>GfK</a:t>
            </a:r>
            <a:r>
              <a:rPr lang="en-GB" dirty="0"/>
              <a:t> (research on behalf of the European Commission), Thomson Reuters </a:t>
            </a:r>
            <a:r>
              <a:rPr lang="en-GB" dirty="0" err="1"/>
              <a:t>Datastream</a:t>
            </a:r>
            <a:r>
              <a:rPr lang="en-GB" dirty="0"/>
              <a:t> and Bank calculations.</a:t>
            </a:r>
          </a:p>
          <a:p>
            <a:r>
              <a:rPr lang="en-GB" dirty="0"/>
              <a:t> </a:t>
            </a:r>
          </a:p>
          <a:p>
            <a:r>
              <a:rPr lang="en-GB" dirty="0"/>
              <a:t>(a)	A higher number indicates greater uncertainty.  Range includes:  the average standard deviation of monthly Consensus Economics forecasts for GDP growth in the current and next year ahead, seasonally adjusted by Bank staff;  the number of media reports citing uncertainty in four national broadsheet newspapers;  survey responses of households to questions relating to their personal financial situation and unemployment expectations;  and the three-month implied volatilities for the FTSE 100 and sterling ERI — realised volatilities have been used prior to April 1992 and September 2001 respectively.  Media and implied volatilities data for October are based on daily data up to 26 October.  </a:t>
            </a:r>
          </a:p>
          <a:p>
            <a:r>
              <a:rPr lang="en-GB" dirty="0"/>
              <a:t>(b)	Quarterly data.  CBI survey measure of demand uncertainty as a factor likely to limit capital expenditure for manufacturing and services — excluding distribution and financial services — weighted together using shares in value added.  Prior to 1998, CBI data are for manufacturing only.</a:t>
            </a:r>
          </a:p>
          <a:p>
            <a:r>
              <a:rPr lang="en-GB" dirty="0"/>
              <a:t>(c)	The first principal component extracted from the set of indicators listed in footnote (a</a:t>
            </a:r>
            <a:r>
              <a:rPr lang="en-GB" dirty="0" smtClean="0"/>
              <a:t>).</a:t>
            </a:r>
            <a:endParaRPr lang="en-GB" dirty="0"/>
          </a:p>
        </p:txBody>
      </p:sp>
      <p:pic>
        <p:nvPicPr>
          <p:cNvPr id="4098" name="Picture 2" descr="Q:\Current publications\IR November 2016\Section 2\PNGs\Chart 2.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53844"/>
            <a:ext cx="4673518" cy="4028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2491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2.5  </a:t>
            </a:r>
            <a:r>
              <a:rPr lang="en-GB" dirty="0"/>
              <a:t>Measures of investment intentions have weakened further </a:t>
            </a:r>
          </a:p>
          <a:p>
            <a:pPr lvl="2"/>
            <a:r>
              <a:rPr lang="en-GB" dirty="0"/>
              <a:t>Business investment and survey measures of investment </a:t>
            </a:r>
            <a:r>
              <a:rPr lang="en-GB" dirty="0" smtClean="0"/>
              <a:t>intentions</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Bank of England, BCC, CBI/PwC, EEF and Bank calculations.</a:t>
            </a:r>
          </a:p>
          <a:p>
            <a:r>
              <a:rPr lang="en-GB" dirty="0"/>
              <a:t> </a:t>
            </a:r>
          </a:p>
          <a:p>
            <a:r>
              <a:rPr lang="en-GB" dirty="0"/>
              <a:t>(a)	Chained-volume measure.  Data are to 2016 Q2 and adjust for the transfer of the nuclear reactors form the public corporation sector to central government in 2005 Q2.</a:t>
            </a:r>
          </a:p>
          <a:p>
            <a:r>
              <a:rPr lang="en-GB" dirty="0"/>
              <a:t>(b)	EEF and CBI measures are net percentage balances of respondents reporting that they have increased planned investment in plant and machinery for the next twelve months.  EEF measure corresponds to the manufacturing sector and CBI </a:t>
            </a:r>
            <a:r>
              <a:rPr lang="en-GB" dirty="0" err="1"/>
              <a:t>sectoral</a:t>
            </a:r>
            <a:r>
              <a:rPr lang="en-GB" dirty="0"/>
              <a:t> surveys are weighted together using shares in real business investment.</a:t>
            </a:r>
          </a:p>
          <a:p>
            <a:r>
              <a:rPr lang="en-GB" dirty="0"/>
              <a:t>(c)	BCC measure is the net percentage balance of respondents reporting that they have increased planned investment in plant and machinery.  </a:t>
            </a:r>
            <a:r>
              <a:rPr lang="en-GB" dirty="0" err="1"/>
              <a:t>Sectoral</a:t>
            </a:r>
            <a:r>
              <a:rPr lang="en-GB" dirty="0"/>
              <a:t> surveys are weighted together using shares in real business investment.  Data are non seasonally adjusted.</a:t>
            </a:r>
          </a:p>
          <a:p>
            <a:r>
              <a:rPr lang="en-GB" dirty="0"/>
              <a:t>(d)	Agents measure shows companies’ intended changes in investment over the next twelve months, with </a:t>
            </a:r>
            <a:r>
              <a:rPr lang="en-GB" dirty="0" err="1"/>
              <a:t>sectoral</a:t>
            </a:r>
            <a:r>
              <a:rPr lang="en-GB" dirty="0"/>
              <a:t> surveys weighted together using shares in real business investment.  Q3 figure reflects data for the average of July and August</a:t>
            </a:r>
            <a:r>
              <a:rPr lang="en-GB" dirty="0" smtClean="0"/>
              <a:t>.</a:t>
            </a:r>
            <a:endParaRPr lang="en-GB" dirty="0"/>
          </a:p>
        </p:txBody>
      </p:sp>
      <p:pic>
        <p:nvPicPr>
          <p:cNvPr id="5122" name="Picture 2" descr="Q:\Current publications\IR November 2016\Section 2\PNGs\Chart 2.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53843"/>
            <a:ext cx="4961353" cy="4101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2.6  </a:t>
            </a:r>
            <a:r>
              <a:rPr lang="en-GB" dirty="0"/>
              <a:t>Consumer confidence </a:t>
            </a:r>
            <a:r>
              <a:rPr lang="en-GB" dirty="0" smtClean="0"/>
              <a:t>remains robust</a:t>
            </a:r>
            <a:endParaRPr lang="en-GB" dirty="0"/>
          </a:p>
          <a:p>
            <a:pPr lvl="2"/>
            <a:r>
              <a:rPr lang="en-GB" dirty="0"/>
              <a:t>Measures of consumer confidence and unemployment </a:t>
            </a:r>
            <a:r>
              <a:rPr lang="en-GB" dirty="0" smtClean="0"/>
              <a:t>expectations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a:t>
            </a:r>
            <a:r>
              <a:rPr lang="en-GB" dirty="0" err="1"/>
              <a:t>GfK</a:t>
            </a:r>
            <a:r>
              <a:rPr lang="en-GB" dirty="0"/>
              <a:t> (research carried out on behalf of the European Commission) and Bank calculations.</a:t>
            </a:r>
          </a:p>
          <a:p>
            <a:r>
              <a:rPr lang="en-GB" dirty="0"/>
              <a:t> </a:t>
            </a:r>
          </a:p>
          <a:p>
            <a:r>
              <a:rPr lang="en-GB" dirty="0"/>
              <a:t>(a)	Net balance of respondents expecting that the number of people unemployed will rise over the next twelve months.</a:t>
            </a:r>
          </a:p>
          <a:p>
            <a:r>
              <a:rPr lang="en-GB" dirty="0"/>
              <a:t>(b)	Net balance of respondents reporting that, in view of the general economic situation, now is the right time for people to make major purchases such as furniture or electrical goods.</a:t>
            </a:r>
          </a:p>
          <a:p>
            <a:r>
              <a:rPr lang="en-GB" dirty="0"/>
              <a:t>(c)	Net balance of respondents reporting that they expect their personal financial situation or the general economic situation to improve over the next twelve months</a:t>
            </a:r>
            <a:r>
              <a:rPr lang="en-GB" dirty="0" smtClean="0"/>
              <a:t>.</a:t>
            </a:r>
            <a:endParaRPr lang="en-GB" dirty="0"/>
          </a:p>
        </p:txBody>
      </p:sp>
      <p:pic>
        <p:nvPicPr>
          <p:cNvPr id="6146" name="Picture 2" descr="Q:\Current publications\IR November 2016\Section 2\PNGs\Chart 2.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234909"/>
            <a:ext cx="5344374" cy="4606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697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2.7  </a:t>
            </a:r>
            <a:r>
              <a:rPr lang="en-GB" dirty="0"/>
              <a:t>Housing market activity has weakened somewhat</a:t>
            </a:r>
          </a:p>
          <a:p>
            <a:pPr lvl="2"/>
            <a:r>
              <a:rPr lang="en-GB" dirty="0"/>
              <a:t>Mortgage approvals for house purchase and housing </a:t>
            </a:r>
            <a:r>
              <a:rPr lang="en-GB" dirty="0" smtClean="0"/>
              <a:t>transactions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Bank of England and HM Revenue and Customs.</a:t>
            </a:r>
          </a:p>
          <a:p>
            <a:r>
              <a:rPr lang="en-GB" dirty="0"/>
              <a:t> </a:t>
            </a:r>
          </a:p>
          <a:p>
            <a:r>
              <a:rPr lang="en-GB" dirty="0"/>
              <a:t>(a)	Number of residential property transactions for values of £40,000 or above.</a:t>
            </a:r>
          </a:p>
        </p:txBody>
      </p:sp>
      <p:pic>
        <p:nvPicPr>
          <p:cNvPr id="7170" name="Picture 2" descr="Q:\Current publications\IR November 2016\Section 2\PNGs\Chart 2.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57472"/>
            <a:ext cx="5498603"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124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2.8  </a:t>
            </a:r>
            <a:r>
              <a:rPr lang="en-GB" dirty="0"/>
              <a:t>Growth in export orders appeared to pick up in Q3</a:t>
            </a:r>
          </a:p>
          <a:p>
            <a:pPr lvl="2"/>
            <a:r>
              <a:rPr lang="en-GB" dirty="0"/>
              <a:t>Survey measures of goods exports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a:xfrm>
            <a:off x="292099" y="5810250"/>
            <a:ext cx="8647715" cy="1047751"/>
          </a:xfrm>
        </p:spPr>
        <p:txBody>
          <a:bodyPr/>
          <a:lstStyle/>
          <a:p>
            <a:r>
              <a:rPr lang="en-GB" dirty="0" smtClean="0"/>
              <a:t>Sources</a:t>
            </a:r>
            <a:r>
              <a:rPr lang="en-GB" dirty="0"/>
              <a:t>:  Bank of England, BCC, CBI, IHS </a:t>
            </a:r>
            <a:r>
              <a:rPr lang="en-GB" dirty="0" err="1"/>
              <a:t>Markit</a:t>
            </a:r>
            <a:r>
              <a:rPr lang="en-GB" dirty="0"/>
              <a:t> and Bank calculations.</a:t>
            </a:r>
          </a:p>
          <a:p>
            <a:r>
              <a:rPr lang="en-GB" dirty="0"/>
              <a:t> </a:t>
            </a:r>
          </a:p>
          <a:p>
            <a:r>
              <a:rPr lang="en-GB" dirty="0"/>
              <a:t>(a)	BCC and CBI measures are net percentage balances of manufacturing companies reporting that export orders increased on the quarter.  CIPS measure is the net percentage balance of manufacturing companies reporting that export orders increased this month compared with the previous month;  quarterly average of monthly data.  The Agents measure is manufacturing companies’ reported annual growth in production for sales to overseas customers over the past three months;  Q3 data are for August. </a:t>
            </a:r>
          </a:p>
          <a:p>
            <a:r>
              <a:rPr lang="en-GB" dirty="0"/>
              <a:t>(b)	BCC data are non seasonally adjusted</a:t>
            </a:r>
            <a:r>
              <a:rPr lang="en-GB" dirty="0" smtClean="0"/>
              <a:t>.</a:t>
            </a:r>
            <a:endParaRPr lang="en-GB" dirty="0"/>
          </a:p>
        </p:txBody>
      </p:sp>
      <p:pic>
        <p:nvPicPr>
          <p:cNvPr id="8194" name="Picture 2" descr="Q:\Current publications\IR November 2016\Section 2\PNGs\Chart 2.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39964"/>
            <a:ext cx="5357785" cy="4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3770087"/>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2016-11-03T00:00:00+00:00</PublishDate>
    <PublishingExpirationDate xmlns="http://schemas.microsoft.com/sharepoint/v3" xsi:nil="true"/>
    <IncludeContentsInIndex xmlns="http://schemas.microsoft.com/sharepoint/v3">true</IncludeContentsInIndex>
    <PublishingStartDate xmlns="http://schemas.microsoft.com/sharepoint/v3">2016-11-03T12:00:00+00:00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6AE8474B-FCA1-40FD-BFA8-066FE7EFDB19}"/>
</file>

<file path=docProps/app.xml><?xml version="1.0" encoding="utf-8"?>
<Properties xmlns="http://schemas.openxmlformats.org/officeDocument/2006/extended-properties" xmlns:vt="http://schemas.openxmlformats.org/officeDocument/2006/docPropsVTypes">
  <Template>IR POWERPOINT TEMPLATE</Template>
  <TotalTime>118</TotalTime>
  <Words>580</Words>
  <Application>Microsoft Office PowerPoint</Application>
  <PresentationFormat>On-screen Show (4:3)</PresentationFormat>
  <Paragraphs>119</Paragraphs>
  <Slides>24</Slides>
  <Notes>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IR POWERPOINT TEMPLATE</vt:lpstr>
      <vt:lpstr>Inflation Report November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Demand and output</dc:subject>
  <dc:creator>Bank of England</dc:creator>
  <cp:keywords/>
  <dc:description/>
  <cp:lastModifiedBy>Chapman, Wayne</cp:lastModifiedBy>
  <cp:revision>9</cp:revision>
  <cp:lastPrinted>2014-02-11T15:04:13Z</cp:lastPrinted>
  <dcterms:created xsi:type="dcterms:W3CDTF">2016-11-02T11:19:06Z</dcterms:created>
  <dcterms:modified xsi:type="dcterms:W3CDTF">2016-11-02T20:04:49Z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